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</p:sldIdLst>
  <p:sldSz cx="9144000" cy="6858000" type="screen4x3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8FD4A-A507-4331-936C-5FEF83332FA0}" type="datetimeFigureOut">
              <a:rPr lang="fr-FR" smtClean="0"/>
              <a:pPr/>
              <a:t>16/04/2014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82CEE-B888-411A-A884-E829082EACA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86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fr-FR" sz="1400" b="1">
                  <a:solidFill>
                    <a:srgbClr val="F18E00"/>
                  </a:solidFill>
                  <a:cs typeface="Arial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fr-FR">
              <a:solidFill>
                <a:srgbClr val="F18E00"/>
              </a:solidFill>
              <a:latin typeface="Arial" charset="0"/>
              <a:cs typeface="Arial" charset="0"/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04775" y="6513513"/>
            <a:ext cx="992188" cy="274637"/>
          </a:xfrm>
        </p:spPr>
        <p:txBody>
          <a:bodyPr/>
          <a:lstStyle>
            <a:lvl1pPr algn="r" rtl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37B5C38-7DE4-4932-B0A7-ACF65D3903B7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47354A-CB20-4446-83FC-CD8CA33D583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DCAB31E-6AC8-4069-AC1E-7ABE803BF7B8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E7F90F1-5C79-4FAD-846D-961453358B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4AFC7BC-11E9-4374-A318-2DAA9C671906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BF575F-9EC0-4180-96D8-9777926A2A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F6EFF44-3A94-48E5-9187-E50716341869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8933AE2-268E-4304-A788-178D8DB7FB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A3C6FF5-3063-49E7-BDCA-205ED034F11F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9F82CD-A992-4A94-8E35-28B530C6DE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7C36CD-7BD2-48F7-A805-860CCC1A5954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85EE5AE-4FC0-44E3-895E-95833D0FBE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F05CED-CA9E-41AE-B3DA-318590FD065A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7783740-F739-4144-B86F-732CD60B63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E30F653-69DC-4388-BD69-92FA10F23D88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9164364-5229-4151-AF1C-3D66BA4AB7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5B44D8-33B7-4498-A448-63FB32526A8F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B7DFA51-6657-4142-8CDB-CE8F5D5F26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1449A73-DDDF-41C4-821B-AEB38EB9B755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E122C02-719E-4BEA-B11F-48D140CA18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6BB73BE-DD16-45D5-AD87-7200C9C62F80}" type="datetime1">
              <a:rPr lang="fr-FR"/>
              <a:pPr>
                <a:defRPr/>
              </a:pPr>
              <a:t>16/04/2014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10B8E8-1D00-4AF5-8748-42B7BF7EFC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fr-FR" sz="1400" b="1">
                  <a:solidFill>
                    <a:srgbClr val="F18E00"/>
                  </a:solidFill>
                  <a:cs typeface="Arial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992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F18E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BDCC66-297C-4DB9-9540-4D35FA455E17}" type="datetime1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16/04/2014</a:t>
            </a:fld>
            <a:endParaRPr lang="fr-FR">
              <a:cs typeface="Arial" charset="0"/>
            </a:endParaRP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18E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5D2A2-FA68-49B3-AB0D-E5DE2478B712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4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15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6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984776" cy="1656184"/>
          </a:xfrm>
        </p:spPr>
        <p:txBody>
          <a:bodyPr/>
          <a:lstStyle/>
          <a:p>
            <a:r>
              <a:rPr lang="en-US" sz="3200" b="0" i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en-US" sz="3200" b="0" i="0" dirty="0" smtClean="0">
                <a:solidFill>
                  <a:srgbClr val="500050"/>
                </a:solidFill>
                <a:latin typeface="Sans Serif"/>
              </a:rPr>
            </a:br>
            <a:r>
              <a:rPr lang="en-US" sz="3200" b="0" i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en-US" sz="3200" b="0" i="0" dirty="0" smtClean="0">
                <a:solidFill>
                  <a:srgbClr val="500050"/>
                </a:solidFill>
                <a:latin typeface="Sans Serif"/>
              </a:rPr>
            </a:br>
            <a:r>
              <a:rPr lang="en-US" sz="3200" b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en-US" sz="3200" b="0" dirty="0" smtClean="0">
                <a:solidFill>
                  <a:srgbClr val="500050"/>
                </a:solidFill>
                <a:latin typeface="Sans Serif"/>
              </a:rPr>
            </a:br>
            <a:r>
              <a:rPr lang="en-US" sz="3200" b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en-US" sz="3200" b="0" dirty="0" smtClean="0">
                <a:solidFill>
                  <a:srgbClr val="500050"/>
                </a:solidFill>
                <a:latin typeface="Sans Serif"/>
              </a:rPr>
            </a:br>
            <a:r>
              <a:rPr lang="fr-FR" sz="2400" kern="1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FR" sz="2400" kern="1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fr-FR" sz="3200" b="0" i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fr-FR" sz="3200" b="0" i="0" dirty="0" smtClean="0">
                <a:solidFill>
                  <a:srgbClr val="500050"/>
                </a:solidFill>
                <a:latin typeface="Sans Serif"/>
              </a:rPr>
            </a:br>
            <a:r>
              <a:rPr lang="fr-FR" sz="3200" b="0" i="0" dirty="0" err="1" smtClean="0">
                <a:solidFill>
                  <a:srgbClr val="500050"/>
                </a:solidFill>
                <a:latin typeface="Sans Serif"/>
              </a:rPr>
              <a:t>Implementing</a:t>
            </a:r>
            <a:r>
              <a:rPr lang="fr-FR" sz="3200" b="0" i="0" dirty="0" smtClean="0">
                <a:solidFill>
                  <a:srgbClr val="500050"/>
                </a:solidFill>
                <a:latin typeface="Sans Serif"/>
              </a:rPr>
              <a:t> SDMX </a:t>
            </a:r>
            <a:r>
              <a:rPr lang="fr-FR" sz="3200" b="0" i="0" dirty="0" err="1" smtClean="0">
                <a:solidFill>
                  <a:srgbClr val="500050"/>
                </a:solidFill>
                <a:latin typeface="Sans Serif"/>
              </a:rPr>
              <a:t>within</a:t>
            </a:r>
            <a:r>
              <a:rPr lang="fr-FR" sz="3200" b="0" dirty="0" smtClean="0">
                <a:solidFill>
                  <a:srgbClr val="500050"/>
                </a:solidFill>
                <a:latin typeface="Sans Serif"/>
              </a:rPr>
              <a:t> </a:t>
            </a:r>
            <a:r>
              <a:rPr lang="fr-FR" sz="3200" b="0" dirty="0" err="1" smtClean="0">
                <a:solidFill>
                  <a:srgbClr val="500050"/>
                </a:solidFill>
                <a:latin typeface="Sans Serif"/>
              </a:rPr>
              <a:t>Morocco’s</a:t>
            </a:r>
            <a:r>
              <a:rPr lang="fr-FR" sz="3200" b="0" dirty="0" smtClean="0">
                <a:solidFill>
                  <a:srgbClr val="500050"/>
                </a:solidFill>
                <a:latin typeface="Sans Serif"/>
              </a:rPr>
              <a:t> </a:t>
            </a:r>
            <a:r>
              <a:rPr lang="fr-FR" sz="3200" b="0" i="0" dirty="0" err="1" smtClean="0">
                <a:solidFill>
                  <a:srgbClr val="500050"/>
                </a:solidFill>
                <a:latin typeface="Sans Serif"/>
              </a:rPr>
              <a:t>Statistical</a:t>
            </a:r>
            <a:r>
              <a:rPr lang="fr-FR" sz="3200" b="0" i="0" dirty="0" smtClean="0">
                <a:solidFill>
                  <a:srgbClr val="500050"/>
                </a:solidFill>
                <a:latin typeface="Sans Serif"/>
              </a:rPr>
              <a:t> Data Base (BDS)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0" i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fr-FR" sz="3200" b="0" i="0" dirty="0" smtClean="0">
                <a:solidFill>
                  <a:srgbClr val="500050"/>
                </a:solidFill>
                <a:latin typeface="Sans Serif"/>
              </a:rPr>
            </a:br>
            <a:r>
              <a:rPr lang="fr-FR" sz="3200" b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fr-FR" sz="3200" b="0" dirty="0" smtClean="0">
                <a:solidFill>
                  <a:srgbClr val="500050"/>
                </a:solidFill>
                <a:latin typeface="Sans Serif"/>
              </a:rPr>
            </a:br>
            <a:r>
              <a:rPr lang="fr-FR" sz="3200" b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fr-FR" sz="3200" b="0" dirty="0" smtClean="0">
                <a:solidFill>
                  <a:srgbClr val="500050"/>
                </a:solidFill>
                <a:latin typeface="Sans Serif"/>
              </a:rPr>
            </a:br>
            <a:r>
              <a:rPr lang="fr-FR" sz="3200" b="0" dirty="0" smtClean="0">
                <a:solidFill>
                  <a:srgbClr val="500050"/>
                </a:solidFill>
                <a:latin typeface="Sans Serif"/>
              </a:rPr>
              <a:t/>
            </a:r>
            <a:br>
              <a:rPr lang="fr-FR" sz="3200" b="0" dirty="0" smtClean="0">
                <a:solidFill>
                  <a:srgbClr val="500050"/>
                </a:solidFill>
                <a:latin typeface="Sans Serif"/>
              </a:rPr>
            </a:br>
            <a:r>
              <a:rPr lang="en-US" sz="2000" b="0" i="1" dirty="0" smtClean="0">
                <a:solidFill>
                  <a:srgbClr val="500050"/>
                </a:solidFill>
                <a:latin typeface="Tahoma"/>
              </a:rPr>
              <a:t/>
            </a:r>
            <a:br>
              <a:rPr lang="en-US" sz="2000" b="0" i="1" dirty="0" smtClean="0">
                <a:solidFill>
                  <a:srgbClr val="500050"/>
                </a:solidFill>
                <a:latin typeface="Tahoma"/>
              </a:rPr>
            </a:br>
            <a:r>
              <a:rPr lang="en-US" sz="2000" b="0" i="1" dirty="0" smtClean="0">
                <a:solidFill>
                  <a:srgbClr val="500050"/>
                </a:solidFill>
                <a:latin typeface="Tahoma"/>
              </a:rPr>
              <a:t/>
            </a:r>
            <a:br>
              <a:rPr lang="en-US" sz="2000" b="0" i="1" dirty="0" smtClean="0">
                <a:solidFill>
                  <a:srgbClr val="500050"/>
                </a:solidFill>
                <a:latin typeface="Tahoma"/>
              </a:rPr>
            </a:br>
            <a:r>
              <a:rPr lang="en-US" sz="1600" b="0" dirty="0" smtClean="0">
                <a:solidFill>
                  <a:srgbClr val="500050"/>
                </a:solidFill>
                <a:latin typeface="Tahoma"/>
              </a:rPr>
              <a:t>BY Mr. Houssam EL OUINKHIR : Computer developer and DBA </a:t>
            </a:r>
            <a:br>
              <a:rPr lang="en-US" sz="1600" b="0" dirty="0" smtClean="0">
                <a:solidFill>
                  <a:srgbClr val="500050"/>
                </a:solidFill>
                <a:latin typeface="Tahoma"/>
              </a:rPr>
            </a:br>
            <a:r>
              <a:rPr lang="en-US" sz="1600" b="0" dirty="0" smtClean="0">
                <a:solidFill>
                  <a:srgbClr val="500050"/>
                </a:solidFill>
                <a:latin typeface="Tahoma"/>
              </a:rPr>
              <a:t>oracle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933AE2-268E-4304-A788-178D8DB7FB1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03648" y="3717032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UNSD-DFID Project: Fourth Workshop on </a:t>
            </a:r>
            <a:r>
              <a:rPr lang="en-US" sz="1400" dirty="0" err="1" smtClean="0"/>
              <a:t>CountryData</a:t>
            </a:r>
            <a:r>
              <a:rPr lang="en-US" sz="1400" dirty="0" smtClean="0"/>
              <a:t> – Building better dissemination systems for national</a:t>
            </a:r>
          </a:p>
          <a:p>
            <a:pPr algn="ctr"/>
            <a:r>
              <a:rPr lang="fr-FR" sz="1400" dirty="0" err="1" smtClean="0"/>
              <a:t>development</a:t>
            </a:r>
            <a:r>
              <a:rPr lang="fr-FR" sz="1400" dirty="0" smtClean="0"/>
              <a:t> </a:t>
            </a:r>
            <a:r>
              <a:rPr lang="fr-FR" sz="1400" dirty="0" err="1" smtClean="0"/>
              <a:t>indicators</a:t>
            </a:r>
            <a:endParaRPr lang="fr-FR" sz="1400" dirty="0" smtClean="0"/>
          </a:p>
          <a:p>
            <a:pPr algn="ctr"/>
            <a:r>
              <a:rPr lang="fr-FR" sz="1400" dirty="0" smtClean="0"/>
              <a:t>Phnom Penh, </a:t>
            </a:r>
            <a:r>
              <a:rPr lang="fr-FR" sz="1400" dirty="0" err="1" smtClean="0"/>
              <a:t>Cambodia</a:t>
            </a:r>
            <a:r>
              <a:rPr lang="fr-FR" sz="1400" dirty="0" smtClean="0"/>
              <a:t>, 21-25 April 2014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835696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  <p:pic>
        <p:nvPicPr>
          <p:cNvPr id="5" name="Image 4" descr="p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pic>
        <p:nvPicPr>
          <p:cNvPr id="3" name="Image 2" descr="p6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53285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35696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835696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2060848"/>
            <a:ext cx="7560840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Sends update notifications to subscribers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Enables automated data and metadata transfers.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Installed by UNSD last year.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1880" y="1340768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Fusion </a:t>
            </a:r>
            <a:r>
              <a:rPr lang="fr-FR" dirty="0" err="1" smtClean="0">
                <a:solidFill>
                  <a:srgbClr val="FF0000"/>
                </a:solidFill>
              </a:rPr>
              <a:t>registry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99592" y="692696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Using</a:t>
            </a:r>
            <a:r>
              <a:rPr lang="fr-FR" sz="2800" dirty="0" smtClean="0">
                <a:solidFill>
                  <a:srgbClr val="9933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SDMX for </a:t>
            </a:r>
            <a:r>
              <a:rPr lang="fr-FR" sz="2800" dirty="0" err="1" smtClean="0">
                <a:solidFill>
                  <a:srgbClr val="C00000"/>
                </a:solidFill>
              </a:rPr>
              <a:t>exchanging</a:t>
            </a:r>
            <a:r>
              <a:rPr lang="fr-FR" sz="2800" dirty="0" smtClean="0">
                <a:solidFill>
                  <a:srgbClr val="C00000"/>
                </a:solidFill>
              </a:rPr>
              <a:t> data </a:t>
            </a:r>
            <a:r>
              <a:rPr lang="fr-FR" sz="2800" dirty="0" err="1" smtClean="0">
                <a:solidFill>
                  <a:srgbClr val="C00000"/>
                </a:solidFill>
              </a:rPr>
              <a:t>with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err="1" smtClean="0">
                <a:solidFill>
                  <a:srgbClr val="C00000"/>
                </a:solidFill>
              </a:rPr>
              <a:t>our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err="1" smtClean="0">
                <a:solidFill>
                  <a:srgbClr val="C00000"/>
                </a:solidFill>
              </a:rPr>
              <a:t>partners</a:t>
            </a:r>
            <a:endParaRPr lang="fr-FR" sz="2800" dirty="0" smtClean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2348880"/>
            <a:ext cx="88924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 err="1" smtClean="0"/>
              <a:t>We</a:t>
            </a:r>
            <a:r>
              <a:rPr lang="fr-FR" sz="2400" dirty="0" smtClean="0"/>
              <a:t> plan to use SDMX for data  exchange </a:t>
            </a:r>
            <a:r>
              <a:rPr lang="fr-FR" sz="2400" dirty="0" err="1" smtClean="0"/>
              <a:t>with</a:t>
            </a:r>
            <a:r>
              <a:rPr lang="fr-FR" sz="2400" dirty="0" smtClean="0"/>
              <a:t> national </a:t>
            </a:r>
            <a:r>
              <a:rPr lang="fr-FR" sz="2400" dirty="0" err="1" smtClean="0"/>
              <a:t>partners</a:t>
            </a:r>
            <a:r>
              <a:rPr lang="fr-FR" sz="2400" dirty="0" smtClean="0"/>
              <a:t>. </a:t>
            </a:r>
            <a:r>
              <a:rPr lang="fr-FR" sz="2400" dirty="0" err="1" smtClean="0"/>
              <a:t>Such</a:t>
            </a:r>
            <a:r>
              <a:rPr lang="fr-FR" sz="2400" dirty="0" smtClean="0"/>
              <a:t> as national </a:t>
            </a:r>
            <a:r>
              <a:rPr lang="fr-FR" sz="2400" dirty="0" err="1" smtClean="0"/>
              <a:t>accounts</a:t>
            </a:r>
            <a:r>
              <a:rPr lang="fr-FR" sz="2400" dirty="0" smtClean="0"/>
              <a:t> direction, </a:t>
            </a:r>
            <a:r>
              <a:rPr lang="fr-FR" sz="2400" dirty="0" err="1" smtClean="0"/>
              <a:t>employment</a:t>
            </a:r>
            <a:r>
              <a:rPr lang="fr-FR" sz="2400" dirty="0" smtClean="0"/>
              <a:t> division, </a:t>
            </a:r>
            <a:r>
              <a:rPr lang="fr-FR" sz="2400" dirty="0" err="1" smtClean="0"/>
              <a:t>lines</a:t>
            </a:r>
            <a:r>
              <a:rPr lang="fr-FR" sz="2400" dirty="0" smtClean="0"/>
              <a:t> ministres and </a:t>
            </a:r>
            <a:r>
              <a:rPr lang="fr-FR" sz="2400" dirty="0" err="1" smtClean="0"/>
              <a:t>others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we will move to that stage after data migration.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We are planning to use </a:t>
            </a:r>
            <a:r>
              <a:rPr lang="en-US" sz="2400" dirty="0" err="1" smtClean="0"/>
              <a:t>Eurostat</a:t>
            </a:r>
            <a:r>
              <a:rPr lang="en-US" sz="2400" dirty="0" smtClean="0"/>
              <a:t> SDMX tools in this stage.</a:t>
            </a:r>
            <a:endParaRPr lang="fr-FR" sz="2400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059832" y="2708920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C00000"/>
                </a:solidFill>
              </a:rPr>
              <a:t>Thank</a:t>
            </a:r>
            <a:r>
              <a:rPr lang="fr-FR" sz="4000" b="1" dirty="0" smtClean="0">
                <a:solidFill>
                  <a:srgbClr val="C00000"/>
                </a:solidFill>
              </a:rPr>
              <a:t> </a:t>
            </a:r>
            <a:r>
              <a:rPr lang="fr-FR" sz="4000" b="1" dirty="0" err="1" smtClean="0">
                <a:solidFill>
                  <a:srgbClr val="C00000"/>
                </a:solidFill>
              </a:rPr>
              <a:t>you</a:t>
            </a:r>
            <a:endParaRPr lang="fr-F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27584" y="2348880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dirty="0" err="1" smtClean="0">
                <a:solidFill>
                  <a:srgbClr val="993300"/>
                </a:solidFill>
              </a:rPr>
              <a:t>Morocco's</a:t>
            </a:r>
            <a:r>
              <a:rPr lang="fr-FR" sz="3200" dirty="0" smtClean="0">
                <a:solidFill>
                  <a:srgbClr val="993300"/>
                </a:solidFill>
              </a:rPr>
              <a:t> </a:t>
            </a:r>
            <a:r>
              <a:rPr lang="fr-FR" sz="3200" dirty="0" err="1" smtClean="0">
                <a:solidFill>
                  <a:srgbClr val="993300"/>
                </a:solidFill>
              </a:rPr>
              <a:t>Statistical</a:t>
            </a:r>
            <a:r>
              <a:rPr lang="fr-FR" sz="3200" dirty="0" smtClean="0">
                <a:solidFill>
                  <a:srgbClr val="993300"/>
                </a:solidFill>
              </a:rPr>
              <a:t> Data Base (BDS).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solidFill>
                  <a:srgbClr val="993300"/>
                </a:solidFill>
              </a:rPr>
              <a:t>BDS modules.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err="1" smtClean="0">
                <a:solidFill>
                  <a:srgbClr val="993300"/>
                </a:solidFill>
              </a:rPr>
              <a:t>Integrating</a:t>
            </a:r>
            <a:r>
              <a:rPr lang="fr-FR" sz="3200" dirty="0" smtClean="0">
                <a:solidFill>
                  <a:srgbClr val="993300"/>
                </a:solidFill>
              </a:rPr>
              <a:t> SDMX </a:t>
            </a:r>
            <a:r>
              <a:rPr lang="fr-FR" sz="3200" dirty="0" err="1" smtClean="0">
                <a:solidFill>
                  <a:srgbClr val="993300"/>
                </a:solidFill>
              </a:rPr>
              <a:t>into</a:t>
            </a:r>
            <a:r>
              <a:rPr lang="fr-FR" sz="3200" dirty="0" smtClean="0">
                <a:solidFill>
                  <a:srgbClr val="993300"/>
                </a:solidFill>
              </a:rPr>
              <a:t> BDS.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err="1" smtClean="0">
                <a:solidFill>
                  <a:srgbClr val="993300"/>
                </a:solidFill>
              </a:rPr>
              <a:t>Using</a:t>
            </a:r>
            <a:r>
              <a:rPr lang="fr-FR" sz="3200" dirty="0" smtClean="0">
                <a:solidFill>
                  <a:srgbClr val="993300"/>
                </a:solidFill>
              </a:rPr>
              <a:t> SDMX for data exchange.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2915816" y="1412776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40364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Morocco's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Statistical</a:t>
            </a:r>
            <a:r>
              <a:rPr lang="fr-FR" sz="2800" b="1" dirty="0" smtClean="0">
                <a:solidFill>
                  <a:srgbClr val="C00000"/>
                </a:solidFill>
              </a:rPr>
              <a:t> Data Base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492896"/>
            <a:ext cx="77048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created in the early 80s.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err="1" smtClean="0"/>
              <a:t>Contains</a:t>
            </a:r>
            <a:r>
              <a:rPr lang="fr-FR" sz="2400" dirty="0" smtClean="0"/>
              <a:t> 40000 time </a:t>
            </a:r>
            <a:r>
              <a:rPr lang="fr-FR" sz="2400" dirty="0" err="1" smtClean="0"/>
              <a:t>series</a:t>
            </a:r>
            <a:r>
              <a:rPr lang="fr-FR" sz="2400" dirty="0" smtClean="0"/>
              <a:t> </a:t>
            </a:r>
            <a:r>
              <a:rPr lang="en-US" sz="2400" dirty="0" smtClean="0"/>
              <a:t>to track the evolution of the economic and socio-demographic situation in the country since 1970.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we reached the migration phase on the upgrading process to new BDS.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40364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BDS modules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204864"/>
            <a:ext cx="77048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Our BDS </a:t>
            </a:r>
            <a:r>
              <a:rPr lang="fr-FR" sz="2800" dirty="0" err="1" smtClean="0"/>
              <a:t>contains</a:t>
            </a:r>
            <a:r>
              <a:rPr lang="fr-FR" sz="2800" dirty="0" smtClean="0"/>
              <a:t> 4 modules:</a:t>
            </a:r>
          </a:p>
          <a:p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</a:t>
            </a:r>
            <a:r>
              <a:rPr lang="fr-FR" sz="2800" dirty="0" err="1" smtClean="0"/>
              <a:t>Indicators</a:t>
            </a:r>
            <a:r>
              <a:rPr lang="fr-FR" sz="2800" dirty="0" smtClean="0"/>
              <a:t> consulting.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BDS Administration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err="1" smtClean="0"/>
              <a:t>Generating</a:t>
            </a:r>
            <a:r>
              <a:rPr lang="fr-FR" sz="2800" dirty="0" smtClean="0"/>
              <a:t> publications.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SDMX and XML </a:t>
            </a:r>
            <a:r>
              <a:rPr lang="fr-FR" sz="2800" smtClean="0"/>
              <a:t>exporting</a:t>
            </a:r>
            <a:endParaRPr lang="fr-FR" sz="2800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403648" y="1412776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</a:t>
            </a:r>
            <a:r>
              <a:rPr lang="fr-FR" sz="2800" dirty="0" err="1" smtClean="0">
                <a:solidFill>
                  <a:srgbClr val="C00000"/>
                </a:solidFill>
              </a:rPr>
              <a:t>into</a:t>
            </a:r>
            <a:r>
              <a:rPr lang="fr-FR" sz="2800" dirty="0" smtClean="0">
                <a:solidFill>
                  <a:srgbClr val="C00000"/>
                </a:solidFill>
              </a:rPr>
              <a:t>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34888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 err="1" smtClean="0"/>
              <a:t>We</a:t>
            </a:r>
            <a:r>
              <a:rPr lang="fr-FR" sz="2400" dirty="0" smtClean="0"/>
              <a:t> Use XML and XSLT for </a:t>
            </a:r>
            <a:r>
              <a:rPr lang="fr-FR" sz="2400" dirty="0" err="1" smtClean="0"/>
              <a:t>implementing</a:t>
            </a:r>
            <a:r>
              <a:rPr lang="fr-FR" sz="2400" dirty="0" smtClean="0"/>
              <a:t> SDMX </a:t>
            </a:r>
            <a:r>
              <a:rPr lang="fr-FR" sz="2400" dirty="0" err="1" smtClean="0"/>
              <a:t>within</a:t>
            </a:r>
            <a:r>
              <a:rPr lang="fr-FR" sz="2400" dirty="0" smtClean="0"/>
              <a:t> BDS.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SDMX file </a:t>
            </a:r>
            <a:r>
              <a:rPr lang="fr-FR" sz="2400" dirty="0" err="1" smtClean="0"/>
              <a:t>generation</a:t>
            </a:r>
            <a:r>
              <a:rPr lang="fr-FR" sz="2400" dirty="0" smtClean="0"/>
              <a:t> for a </a:t>
            </a:r>
            <a:r>
              <a:rPr lang="fr-FR" sz="2400" dirty="0" err="1" smtClean="0"/>
              <a:t>given</a:t>
            </a:r>
            <a:r>
              <a:rPr lang="fr-FR" sz="2400" dirty="0" smtClean="0"/>
              <a:t> </a:t>
            </a:r>
            <a:r>
              <a:rPr lang="fr-FR" sz="2400" dirty="0" err="1" smtClean="0"/>
              <a:t>indicators</a:t>
            </a:r>
            <a:r>
              <a:rPr lang="fr-FR" sz="2400" dirty="0" smtClean="0"/>
              <a:t>  </a:t>
            </a:r>
            <a:r>
              <a:rPr lang="fr-FR" sz="2400" dirty="0" err="1" smtClean="0"/>
              <a:t>goes</a:t>
            </a:r>
            <a:r>
              <a:rPr lang="fr-FR" sz="2400" dirty="0" smtClean="0"/>
              <a:t>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steps</a:t>
            </a:r>
            <a:r>
              <a:rPr lang="fr-FR" sz="24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 smtClean="0"/>
              <a:t>1:</a:t>
            </a:r>
            <a:r>
              <a:rPr lang="fr-FR" sz="2400" dirty="0" smtClean="0"/>
              <a:t> </a:t>
            </a:r>
            <a:r>
              <a:rPr lang="fr-FR" sz="2400" dirty="0" err="1" smtClean="0"/>
              <a:t>mapping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BDS codes and DSD code.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2 </a:t>
            </a:r>
            <a:r>
              <a:rPr lang="fr-FR" sz="2400" dirty="0" err="1" smtClean="0"/>
              <a:t>storing</a:t>
            </a:r>
            <a:r>
              <a:rPr lang="fr-FR" sz="2400" dirty="0" smtClean="0"/>
              <a:t> the </a:t>
            </a:r>
            <a:r>
              <a:rPr lang="fr-FR" sz="2400" dirty="0" err="1" smtClean="0"/>
              <a:t>mapping</a:t>
            </a:r>
            <a:r>
              <a:rPr lang="fr-FR" sz="2400" dirty="0" smtClean="0"/>
              <a:t> </a:t>
            </a:r>
            <a:r>
              <a:rPr lang="fr-FR" sz="2400" dirty="0" err="1" smtClean="0"/>
              <a:t>into</a:t>
            </a:r>
            <a:r>
              <a:rPr lang="fr-FR" sz="2400" dirty="0" smtClean="0"/>
              <a:t> an XML file.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 smtClean="0"/>
              <a:t>3: </a:t>
            </a:r>
            <a:r>
              <a:rPr lang="fr-FR" sz="2400" dirty="0" err="1" smtClean="0"/>
              <a:t>exporting</a:t>
            </a:r>
            <a:r>
              <a:rPr lang="fr-FR" sz="2400" dirty="0" smtClean="0"/>
              <a:t> BDS data </a:t>
            </a:r>
            <a:r>
              <a:rPr lang="fr-FR" sz="2400" dirty="0" err="1" smtClean="0"/>
              <a:t>into</a:t>
            </a:r>
            <a:r>
              <a:rPr lang="fr-FR" sz="2400" dirty="0" smtClean="0"/>
              <a:t> data XML file.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 smtClean="0"/>
              <a:t>4:  </a:t>
            </a:r>
            <a:r>
              <a:rPr lang="fr-FR" sz="2400" dirty="0" smtClean="0"/>
              <a:t>An</a:t>
            </a:r>
            <a:r>
              <a:rPr lang="fr-FR" sz="2400" b="1" dirty="0" smtClean="0"/>
              <a:t> </a:t>
            </a:r>
            <a:r>
              <a:rPr lang="fr-FR" sz="2400" dirty="0" smtClean="0"/>
              <a:t>XSLT style </a:t>
            </a:r>
            <a:r>
              <a:rPr lang="fr-FR" sz="2400" dirty="0" err="1" smtClean="0"/>
              <a:t>sheet</a:t>
            </a:r>
            <a:r>
              <a:rPr lang="fr-FR" sz="2400" dirty="0" smtClean="0"/>
              <a:t> </a:t>
            </a:r>
            <a:r>
              <a:rPr lang="fr-FR" sz="2400" dirty="0" err="1" smtClean="0"/>
              <a:t>transform</a:t>
            </a:r>
            <a:r>
              <a:rPr lang="fr-FR" sz="2400" dirty="0" smtClean="0"/>
              <a:t> s </a:t>
            </a:r>
            <a:r>
              <a:rPr lang="fr-FR" sz="2400" dirty="0" err="1" smtClean="0"/>
              <a:t>our</a:t>
            </a:r>
            <a:r>
              <a:rPr lang="fr-FR" sz="2400" dirty="0" smtClean="0"/>
              <a:t> data </a:t>
            </a:r>
            <a:r>
              <a:rPr lang="fr-FR" sz="2400" dirty="0" err="1" smtClean="0"/>
              <a:t>into</a:t>
            </a:r>
            <a:r>
              <a:rPr lang="fr-FR" sz="2400" dirty="0" smtClean="0"/>
              <a:t> SDMX.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979712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  <p:pic>
        <p:nvPicPr>
          <p:cNvPr id="4" name="Image 3" descr="p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3" name="Image 2" descr="p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35696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835696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  <p:pic>
        <p:nvPicPr>
          <p:cNvPr id="5" name="Image 4" descr="p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52565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DFA51-6657-4142-8CDB-CE8F5D5F26B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835696" y="692696"/>
            <a:ext cx="542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err="1" smtClean="0">
                <a:solidFill>
                  <a:srgbClr val="C00000"/>
                </a:solidFill>
              </a:rPr>
              <a:t>Integrating</a:t>
            </a:r>
            <a:r>
              <a:rPr lang="fr-FR" sz="2800" dirty="0" smtClean="0">
                <a:solidFill>
                  <a:srgbClr val="C00000"/>
                </a:solidFill>
              </a:rPr>
              <a:t> SDMX in BDS</a:t>
            </a:r>
            <a:endParaRPr lang="fr-FR" sz="2800" b="1" dirty="0" smtClean="0">
              <a:solidFill>
                <a:srgbClr val="C00000"/>
              </a:solidFill>
            </a:endParaRPr>
          </a:p>
        </p:txBody>
      </p:sp>
      <p:pic>
        <p:nvPicPr>
          <p:cNvPr id="6" name="Image 5" descr="p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301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hcp_model</vt:lpstr>
      <vt:lpstr>      Implementing SDMX within Morocco’s Statistical Data Base (BDS)       BY Mr. Houssam EL OUINKHIR : Computer developer and DBA  oracle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Project: Key points</dc:title>
  <dc:creator>DS</dc:creator>
  <cp:lastModifiedBy>LocalAdmin</cp:lastModifiedBy>
  <cp:revision>57</cp:revision>
  <dcterms:created xsi:type="dcterms:W3CDTF">2014-02-17T11:20:16Z</dcterms:created>
  <dcterms:modified xsi:type="dcterms:W3CDTF">2014-04-16T15:33:20Z</dcterms:modified>
</cp:coreProperties>
</file>